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0"/>
  </p:notesMasterIdLst>
  <p:sldIdLst>
    <p:sldId id="256" r:id="rId2"/>
    <p:sldId id="321" r:id="rId3"/>
    <p:sldId id="320" r:id="rId4"/>
    <p:sldId id="346" r:id="rId5"/>
    <p:sldId id="309" r:id="rId6"/>
    <p:sldId id="310" r:id="rId7"/>
    <p:sldId id="326" r:id="rId8"/>
    <p:sldId id="330" r:id="rId9"/>
    <p:sldId id="375" r:id="rId10"/>
    <p:sldId id="311" r:id="rId11"/>
    <p:sldId id="268" r:id="rId12"/>
    <p:sldId id="324" r:id="rId13"/>
    <p:sldId id="327" r:id="rId14"/>
    <p:sldId id="328" r:id="rId15"/>
    <p:sldId id="376" r:id="rId16"/>
    <p:sldId id="377" r:id="rId17"/>
    <p:sldId id="318" r:id="rId18"/>
    <p:sldId id="303" r:id="rId19"/>
    <p:sldId id="264" r:id="rId20"/>
    <p:sldId id="273" r:id="rId21"/>
    <p:sldId id="274" r:id="rId22"/>
    <p:sldId id="347" r:id="rId23"/>
    <p:sldId id="373" r:id="rId24"/>
    <p:sldId id="275" r:id="rId25"/>
    <p:sldId id="276" r:id="rId26"/>
    <p:sldId id="281" r:id="rId27"/>
    <p:sldId id="282" r:id="rId28"/>
    <p:sldId id="278" r:id="rId29"/>
    <p:sldId id="279" r:id="rId30"/>
    <p:sldId id="359" r:id="rId31"/>
    <p:sldId id="288" r:id="rId32"/>
    <p:sldId id="287" r:id="rId33"/>
    <p:sldId id="350" r:id="rId34"/>
    <p:sldId id="355" r:id="rId35"/>
    <p:sldId id="356" r:id="rId36"/>
    <p:sldId id="357" r:id="rId37"/>
    <p:sldId id="290" r:id="rId38"/>
    <p:sldId id="335" r:id="rId39"/>
    <p:sldId id="337" r:id="rId40"/>
    <p:sldId id="291" r:id="rId41"/>
    <p:sldId id="329" r:id="rId42"/>
    <p:sldId id="293" r:id="rId43"/>
    <p:sldId id="292" r:id="rId44"/>
    <p:sldId id="348" r:id="rId45"/>
    <p:sldId id="339" r:id="rId46"/>
    <p:sldId id="295" r:id="rId47"/>
    <p:sldId id="362" r:id="rId48"/>
    <p:sldId id="340" r:id="rId49"/>
    <p:sldId id="342" r:id="rId50"/>
    <p:sldId id="363" r:id="rId51"/>
    <p:sldId id="296" r:id="rId52"/>
    <p:sldId id="294" r:id="rId53"/>
    <p:sldId id="369" r:id="rId54"/>
    <p:sldId id="297" r:id="rId55"/>
    <p:sldId id="364" r:id="rId56"/>
    <p:sldId id="298" r:id="rId57"/>
    <p:sldId id="343" r:id="rId58"/>
    <p:sldId id="374" r:id="rId59"/>
    <p:sldId id="367" r:id="rId60"/>
    <p:sldId id="378" r:id="rId61"/>
    <p:sldId id="301" r:id="rId62"/>
    <p:sldId id="308" r:id="rId63"/>
    <p:sldId id="316" r:id="rId64"/>
    <p:sldId id="345" r:id="rId65"/>
    <p:sldId id="351" r:id="rId66"/>
    <p:sldId id="361" r:id="rId67"/>
    <p:sldId id="365" r:id="rId68"/>
    <p:sldId id="349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11" autoAdjust="0"/>
    <p:restoredTop sz="94660"/>
  </p:normalViewPr>
  <p:slideViewPr>
    <p:cSldViewPr snapToGrid="0">
      <p:cViewPr varScale="1">
        <p:scale>
          <a:sx n="64" d="100"/>
          <a:sy n="64" d="100"/>
        </p:scale>
        <p:origin x="84" y="9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007C3-92C2-4238-B4A8-EBCE00E28322}" type="datetimeFigureOut">
              <a:rPr lang="en-US" smtClean="0"/>
              <a:t>Mon 11/13/2017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3C49C8-2444-43F5-BA84-5E93E7C9E0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135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C49C8-2444-43F5-BA84-5E93E7C9E0C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648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C49C8-2444-43F5-BA84-5E93E7C9E0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96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https://wisdomofhands.blogspot.com/2015/12/the-peak-of-mount-stupid.html, February 25, 2017.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C49C8-2444-43F5-BA84-5E93E7C9E0C1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680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C49C8-2444-43F5-BA84-5E93E7C9E0C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723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>
              <a:defRPr lang="en-US" sz="1600" cap="all" baseline="0" smtClean="0"/>
            </a:lvl1pPr>
          </a:lstStyle>
          <a:p>
            <a:pPr algn="ctr"/>
            <a:fld id="{95C512E1-207F-4DA8-9E8B-046AC4C0F84D}" type="slidenum">
              <a:rPr lang="en-US" smtClean="0"/>
              <a:pPr algn="ctr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723900" y="6459785"/>
            <a:ext cx="24243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600" cap="all" baseline="0" smtClean="0"/>
            </a:lvl1pPr>
          </a:lstStyle>
          <a:p>
            <a:pPr algn="ctr"/>
            <a:r>
              <a:rPr lang="en-US" dirty="0"/>
              <a:t>©Spotlight Infosec LLC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Micah Hoffman  -  @WebBreacher  -  webbreacher.com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345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1794201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©Spotlight Infosec LLC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Micah Hoffman  -  @WebBreacher  -  webbreacher.com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512E1-207F-4DA8-9E8B-046AC4C0F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717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1794201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©Spotlight Infosec LLC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Micah Hoffman  -  @WebBreacher  -  webbreacher.com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512E1-207F-4DA8-9E8B-046AC4C0F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156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/>
          <a:lstStyle>
            <a:lvl1pPr>
              <a:defRPr lang="en-US" sz="1600" cap="all" baseline="0" smtClean="0"/>
            </a:lvl1pPr>
          </a:lstStyle>
          <a:p>
            <a:pPr algn="ctr"/>
            <a:fld id="{95C512E1-207F-4DA8-9E8B-046AC4C0F84D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723900" y="6459785"/>
            <a:ext cx="24243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600" cap="all" baseline="0" smtClean="0"/>
            </a:lvl1pPr>
          </a:lstStyle>
          <a:p>
            <a:pPr algn="ctr"/>
            <a:r>
              <a:rPr lang="en-US" dirty="0"/>
              <a:t>©Spotlight Infosec LLC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Micah Hoffman  -  @WebBreacher  -  webbreacher.com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923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/>
          <a:lstStyle>
            <a:lvl1pPr>
              <a:defRPr lang="en-US" sz="1600" cap="all" baseline="0" smtClean="0"/>
            </a:lvl1pPr>
          </a:lstStyle>
          <a:p>
            <a:pPr algn="ctr"/>
            <a:fld id="{95C512E1-207F-4DA8-9E8B-046AC4C0F84D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723900" y="6459785"/>
            <a:ext cx="24243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600" cap="all" baseline="0" smtClean="0"/>
            </a:lvl1pPr>
          </a:lstStyle>
          <a:p>
            <a:pPr algn="ctr"/>
            <a:r>
              <a:rPr lang="en-US" dirty="0"/>
              <a:t>©Spotlight Infosec LLC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Micah Hoffman  -  @WebBreacher  -  webbreacher.com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878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/>
          <a:lstStyle>
            <a:lvl1pPr>
              <a:defRPr lang="en-US" sz="1600" cap="all" baseline="0" smtClean="0"/>
            </a:lvl1pPr>
          </a:lstStyle>
          <a:p>
            <a:pPr algn="ctr"/>
            <a:fld id="{95C512E1-207F-4DA8-9E8B-046AC4C0F84D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3"/>
          </p:nvPr>
        </p:nvSpPr>
        <p:spPr>
          <a:xfrm>
            <a:off x="723900" y="6459785"/>
            <a:ext cx="24243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600" cap="all" baseline="0" smtClean="0"/>
            </a:lvl1pPr>
          </a:lstStyle>
          <a:p>
            <a:pPr algn="ctr"/>
            <a:r>
              <a:rPr lang="en-US" dirty="0"/>
              <a:t>©Spotlight Infosec LLC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Micah Hoffman  -  @WebBreacher  -  webbreacher.com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064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/>
          <a:lstStyle>
            <a:lvl1pPr>
              <a:defRPr lang="en-US" sz="1600" cap="all" baseline="0" smtClean="0"/>
            </a:lvl1pPr>
          </a:lstStyle>
          <a:p>
            <a:pPr algn="ctr"/>
            <a:fld id="{95C512E1-207F-4DA8-9E8B-046AC4C0F84D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3"/>
          </p:nvPr>
        </p:nvSpPr>
        <p:spPr>
          <a:xfrm>
            <a:off x="723900" y="6459785"/>
            <a:ext cx="24243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600" cap="all" baseline="0" smtClean="0"/>
            </a:lvl1pPr>
          </a:lstStyle>
          <a:p>
            <a:pPr algn="ctr"/>
            <a:r>
              <a:rPr lang="en-US" dirty="0"/>
              <a:t>©Spotlight Infosec LLC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3459892" y="6459785"/>
            <a:ext cx="6128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Micah Hoffman  -  @WebBreacher  -  webbreacher.com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836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/>
          <a:lstStyle>
            <a:lvl1pPr>
              <a:defRPr lang="en-US" sz="1400" cap="all" baseline="0" smtClean="0"/>
            </a:lvl1pPr>
          </a:lstStyle>
          <a:p>
            <a:pPr algn="ctr"/>
            <a:fld id="{95C512E1-207F-4DA8-9E8B-046AC4C0F84D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05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400" cap="all" baseline="0" smtClean="0"/>
            </a:lvl1pPr>
          </a:lstStyle>
          <a:p>
            <a:pPr algn="ctr"/>
            <a:r>
              <a:rPr lang="en-US" dirty="0"/>
              <a:t>©Spotlight Infosec LLC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Micah Hoffman  -  @WebBreacher  -  webbreacher.com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689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/>
          <a:lstStyle>
            <a:lvl1pPr>
              <a:defRPr lang="en-US" sz="1400" cap="all" baseline="0" smtClean="0"/>
            </a:lvl1pPr>
          </a:lstStyle>
          <a:p>
            <a:pPr algn="ctr"/>
            <a:fld id="{95C512E1-207F-4DA8-9E8B-046AC4C0F84D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05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400" cap="all" baseline="0" smtClean="0"/>
            </a:lvl1pPr>
          </a:lstStyle>
          <a:p>
            <a:pPr algn="ctr"/>
            <a:r>
              <a:rPr lang="en-US" dirty="0"/>
              <a:t>©Spotlight Infosec LLC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Micah Hoffman  -  @WebBreacher  -  webbreacher.com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423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©Spotlight Infosec LLC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Micah Hoffman  -  @WebBreacher  -  webbreacher.com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5C512E1-207F-4DA8-9E8B-046AC4C0F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61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1794201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©Spotlight Infosec LLC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Micah Hoffman  -  @WebBreacher  -  webbreacher.com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512E1-207F-4DA8-9E8B-046AC4C0F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04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1481" y="6459785"/>
            <a:ext cx="68332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Micah Hoffman  -  @</a:t>
            </a:r>
            <a:r>
              <a:rPr lang="en-US" dirty="0" err="1"/>
              <a:t>WebBreacher</a:t>
            </a:r>
            <a:r>
              <a:rPr lang="en-US" dirty="0"/>
              <a:t>  -  webbreacher.com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5C512E1-207F-4DA8-9E8B-046AC4C0F84D}" type="slidenum">
              <a:rPr lang="en-US" smtClean="0"/>
              <a:pPr/>
              <a:t>‹#›</a:t>
            </a:fld>
            <a:r>
              <a:rPr lang="en-US" dirty="0"/>
              <a:t> 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622300" y="6459785"/>
            <a:ext cx="25259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600" kern="1200" cap="all" baseline="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n-US" dirty="0"/>
              <a:t>©Spotlight Infosec LLC</a:t>
            </a:r>
          </a:p>
        </p:txBody>
      </p:sp>
    </p:spTree>
    <p:extLst>
      <p:ext uri="{BB962C8B-B14F-4D97-AF65-F5344CB8AC3E}">
        <p14:creationId xmlns:p14="http://schemas.microsoft.com/office/powerpoint/2010/main" val="2021943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800" b="1" dirty="0">
                <a:latin typeface="+mn-lt"/>
              </a:rPr>
              <a:t>How to Join the Infosec Community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Micah Hoffman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512E1-207F-4DA8-9E8B-046AC4C0F84D}" type="slidenum">
              <a:rPr lang="en-US" smtClean="0"/>
              <a:t>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©Spotlight Infosec LLC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469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8881" y="1000470"/>
            <a:ext cx="114457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Top 12 Tips for</a:t>
            </a:r>
          </a:p>
          <a:p>
            <a:pPr algn="ctr"/>
            <a:r>
              <a:rPr lang="en-US" sz="9600" dirty="0"/>
              <a:t>Joining the </a:t>
            </a:r>
          </a:p>
          <a:p>
            <a:pPr algn="ctr"/>
            <a:r>
              <a:rPr lang="en-US" sz="9600" dirty="0"/>
              <a:t>Infosec Community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</p:spPr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/>
              <a:t>©Spotlight Infosec LLC</a:t>
            </a:r>
          </a:p>
        </p:txBody>
      </p:sp>
    </p:spTree>
    <p:extLst>
      <p:ext uri="{BB962C8B-B14F-4D97-AF65-F5344CB8AC3E}">
        <p14:creationId xmlns:p14="http://schemas.microsoft.com/office/powerpoint/2010/main" val="3301710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Tip #1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97280" y="2654300"/>
            <a:ext cx="10058400" cy="3214794"/>
          </a:xfrm>
        </p:spPr>
        <p:txBody>
          <a:bodyPr>
            <a:normAutofit/>
          </a:bodyPr>
          <a:lstStyle/>
          <a:p>
            <a:pPr algn="ctr"/>
            <a:r>
              <a:rPr lang="en-US" sz="9600" dirty="0"/>
              <a:t>Get Experience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</p:spPr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/>
              <a:t>©Spotlight Infosec LLC</a:t>
            </a:r>
          </a:p>
        </p:txBody>
      </p:sp>
    </p:spTree>
    <p:extLst>
      <p:ext uri="{BB962C8B-B14F-4D97-AF65-F5344CB8AC3E}">
        <p14:creationId xmlns:p14="http://schemas.microsoft.com/office/powerpoint/2010/main" val="637861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12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16087" y="5944573"/>
            <a:ext cx="9675814" cy="253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http://a30de2edae0c4b0bc6ba-a8477a60b1c5d9e290ed2e4c0d53743c.r24.cf1.rackcdn.com/2/5/large.jpg</a:t>
            </a:r>
          </a:p>
        </p:txBody>
      </p:sp>
      <p:pic>
        <p:nvPicPr>
          <p:cNvPr id="5122" name="Picture 2" descr="http://a30de2edae0c4b0bc6ba-a8477a60b1c5d9e290ed2e4c0d53743c.r24.cf1.rackcdn.com/2/5/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09631"/>
            <a:ext cx="10591800" cy="5403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</p:spPr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/>
              <a:t>©Spotlight Infosec LLC</a:t>
            </a:r>
          </a:p>
        </p:txBody>
      </p:sp>
    </p:spTree>
    <p:extLst>
      <p:ext uri="{BB962C8B-B14F-4D97-AF65-F5344CB8AC3E}">
        <p14:creationId xmlns:p14="http://schemas.microsoft.com/office/powerpoint/2010/main" val="3133775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51" y="735682"/>
            <a:ext cx="11003157" cy="4946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13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16087" y="5944573"/>
            <a:ext cx="9675814" cy="253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https://upload.wikimedia.org/wikipedia/commons/e/e3/Kheops-Pyramid.jpg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71599" y="1364394"/>
            <a:ext cx="1966692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800" dirty="0"/>
              <a:t>Infosec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609850" y="2676525"/>
            <a:ext cx="671789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40134" y="3224433"/>
            <a:ext cx="4772460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800" dirty="0"/>
              <a:t>Other Experiences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</p:spPr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/>
              <a:t>©Spotlight Infosec LLC</a:t>
            </a:r>
          </a:p>
        </p:txBody>
      </p:sp>
    </p:spTree>
    <p:extLst>
      <p:ext uri="{BB962C8B-B14F-4D97-AF65-F5344CB8AC3E}">
        <p14:creationId xmlns:p14="http://schemas.microsoft.com/office/powerpoint/2010/main" val="1347865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485900" y="540708"/>
            <a:ext cx="9116982" cy="2568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1" y="2998992"/>
            <a:ext cx="9116982" cy="2568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14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16087" y="5944573"/>
            <a:ext cx="9675814" cy="253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https://upload.wikimedia.org/wikipedia/commons/e/e3/Kheops-Pyramid.jpg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64427" y="3070790"/>
            <a:ext cx="1966692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800" dirty="0"/>
              <a:t>Infosec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43300" y="4103055"/>
            <a:ext cx="500727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764427" y="4362055"/>
            <a:ext cx="4772460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800" dirty="0"/>
              <a:t>Other Experiences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</p:spPr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/>
              <a:t>©Spotlight Infosec LLC</a:t>
            </a:r>
          </a:p>
        </p:txBody>
      </p:sp>
    </p:spTree>
    <p:extLst>
      <p:ext uri="{BB962C8B-B14F-4D97-AF65-F5344CB8AC3E}">
        <p14:creationId xmlns:p14="http://schemas.microsoft.com/office/powerpoint/2010/main" val="3356961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39682" y="1168400"/>
            <a:ext cx="114457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Some experiences</a:t>
            </a:r>
          </a:p>
          <a:p>
            <a:pPr algn="ctr"/>
            <a:r>
              <a:rPr lang="en-US" sz="9600" dirty="0"/>
              <a:t>will not be fun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</p:spPr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/>
              <a:t>©Spotlight Infosec LLC</a:t>
            </a:r>
          </a:p>
        </p:txBody>
      </p:sp>
    </p:spTree>
    <p:extLst>
      <p:ext uri="{BB962C8B-B14F-4D97-AF65-F5344CB8AC3E}">
        <p14:creationId xmlns:p14="http://schemas.microsoft.com/office/powerpoint/2010/main" val="1848951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39682" y="1168400"/>
            <a:ext cx="114457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All experiences</a:t>
            </a:r>
          </a:p>
          <a:p>
            <a:pPr algn="ctr"/>
            <a:r>
              <a:rPr lang="en-US" sz="9600" dirty="0"/>
              <a:t>build YOU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</p:spPr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/>
              <a:t>©Spotlight Infosec LLC</a:t>
            </a:r>
          </a:p>
        </p:txBody>
      </p:sp>
    </p:spTree>
    <p:extLst>
      <p:ext uri="{BB962C8B-B14F-4D97-AF65-F5344CB8AC3E}">
        <p14:creationId xmlns:p14="http://schemas.microsoft.com/office/powerpoint/2010/main" val="2379432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Tip #2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97280" y="1897811"/>
            <a:ext cx="10058400" cy="4313208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9600" dirty="0"/>
              <a:t>Take Control</a:t>
            </a:r>
          </a:p>
          <a:p>
            <a:pPr algn="ctr"/>
            <a:r>
              <a:rPr lang="en-US" sz="9600" dirty="0"/>
              <a:t>Of Your</a:t>
            </a:r>
          </a:p>
          <a:p>
            <a:pPr algn="ctr"/>
            <a:r>
              <a:rPr lang="en-US" sz="9600" dirty="0"/>
              <a:t>(Self) Learning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</p:spPr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/>
              <a:t>©Spotlight Infosec LLC</a:t>
            </a:r>
          </a:p>
        </p:txBody>
      </p:sp>
    </p:spTree>
    <p:extLst>
      <p:ext uri="{BB962C8B-B14F-4D97-AF65-F5344CB8AC3E}">
        <p14:creationId xmlns:p14="http://schemas.microsoft.com/office/powerpoint/2010/main" val="1160579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6288" y="800100"/>
            <a:ext cx="1144262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/>
              <a:t>YouTube</a:t>
            </a:r>
          </a:p>
          <a:p>
            <a:pPr algn="ctr"/>
            <a:r>
              <a:rPr lang="en-US" sz="9600" dirty="0"/>
              <a:t>Wikis, Blogs</a:t>
            </a:r>
          </a:p>
          <a:p>
            <a:pPr algn="ctr"/>
            <a:r>
              <a:rPr lang="en-US" sz="9600" dirty="0"/>
              <a:t>Capture The Flags </a:t>
            </a:r>
            <a:r>
              <a:rPr lang="en-US" sz="6600" dirty="0"/>
              <a:t>(CTFs)</a:t>
            </a:r>
            <a:endParaRPr lang="en-US" sz="9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</p:spPr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/>
              <a:t>©Spotlight Infosec LLC</a:t>
            </a:r>
          </a:p>
        </p:txBody>
      </p:sp>
    </p:spTree>
    <p:extLst>
      <p:ext uri="{BB962C8B-B14F-4D97-AF65-F5344CB8AC3E}">
        <p14:creationId xmlns:p14="http://schemas.microsoft.com/office/powerpoint/2010/main" val="2192305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19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300250" y="4638287"/>
            <a:ext cx="528887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https://www.sans.org/images/locations/us/ca/san-diego/hard-rock-hotel/cyber-defense-logo.jpg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250" y="1334334"/>
            <a:ext cx="5583784" cy="3071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</p:spPr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/>
              <a:t>©Spotlight Infosec LLC</a:t>
            </a:r>
          </a:p>
        </p:txBody>
      </p:sp>
    </p:spTree>
    <p:extLst>
      <p:ext uri="{BB962C8B-B14F-4D97-AF65-F5344CB8AC3E}">
        <p14:creationId xmlns:p14="http://schemas.microsoft.com/office/powerpoint/2010/main" val="1589782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16087" y="5944573"/>
            <a:ext cx="9675814" cy="253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http://rack.1.mshcdn.com/media/ZgkyMDE1LzEyLzI1LzViL1N3YWd3YXlUSFVNLjllNzQyLmpwZwpwCXRodW1iCTk1MHg1MzQjCmUJanBn/310b9d37/34a/Swagway-THUMBNAIL-1.jpg</a:t>
            </a:r>
          </a:p>
        </p:txBody>
      </p:sp>
      <p:pic>
        <p:nvPicPr>
          <p:cNvPr id="1026" name="Picture 2" descr="http://rack.1.mshcdn.com/media/ZgkyMDE1LzEyLzI1LzViL1N3YWd3YXlUSFVNLjllNzQyLmpwZwpwCXRodW1iCTk1MHg1MzQjCmUJanBn/310b9d37/34a/Swagway-THUMBNAIL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212" y="451448"/>
            <a:ext cx="9048750" cy="5086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</p:spPr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/>
              <a:t>©Spotlight Infosec LLC</a:t>
            </a:r>
          </a:p>
        </p:txBody>
      </p:sp>
    </p:spTree>
    <p:extLst>
      <p:ext uri="{BB962C8B-B14F-4D97-AF65-F5344CB8AC3E}">
        <p14:creationId xmlns:p14="http://schemas.microsoft.com/office/powerpoint/2010/main" val="774823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73287" y="5405731"/>
            <a:ext cx="877933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http://www.careerealism.com/wp-content/uploads/2010/12/12.09.10-1-Way-to-Get-a-New-Job-in-2011-Featured.png</a:t>
            </a:r>
          </a:p>
        </p:txBody>
      </p:sp>
      <p:pic>
        <p:nvPicPr>
          <p:cNvPr id="11270" name="Picture 6" descr="http://www.careerealism.com/wp-content/uploads/2010/12/12.09.10-1-Way-to-Get-a-New-Job-in-2011-Featu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287" y="1282700"/>
            <a:ext cx="7848600" cy="3924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</p:spPr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/>
              <a:t>©Spotlight Infosec LLC</a:t>
            </a:r>
          </a:p>
        </p:txBody>
      </p:sp>
    </p:spTree>
    <p:extLst>
      <p:ext uri="{BB962C8B-B14F-4D97-AF65-F5344CB8AC3E}">
        <p14:creationId xmlns:p14="http://schemas.microsoft.com/office/powerpoint/2010/main" val="327942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72757" y="800100"/>
            <a:ext cx="624966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/>
              <a:t>Information</a:t>
            </a:r>
          </a:p>
          <a:p>
            <a:pPr algn="ctr"/>
            <a:r>
              <a:rPr lang="en-US" sz="9600" dirty="0"/>
              <a:t>Security</a:t>
            </a:r>
          </a:p>
          <a:p>
            <a:pPr algn="ctr"/>
            <a:r>
              <a:rPr lang="en-US" sz="9600" dirty="0"/>
              <a:t>Professional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</p:spPr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/>
              <a:t>©Spotlight Infosec LLC</a:t>
            </a:r>
          </a:p>
        </p:txBody>
      </p:sp>
    </p:spTree>
    <p:extLst>
      <p:ext uri="{BB962C8B-B14F-4D97-AF65-F5344CB8AC3E}">
        <p14:creationId xmlns:p14="http://schemas.microsoft.com/office/powerpoint/2010/main" val="3059095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257" y="368300"/>
            <a:ext cx="8353056" cy="5387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Arrow: Right 5"/>
          <p:cNvSpPr/>
          <p:nvPr/>
        </p:nvSpPr>
        <p:spPr>
          <a:xfrm rot="3130024">
            <a:off x="871828" y="1701799"/>
            <a:ext cx="2501900" cy="1244600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36669" y="5907975"/>
            <a:ext cx="96758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https://www.google.com/</a:t>
            </a:r>
            <a:r>
              <a:rPr lang="en-US" sz="1000" dirty="0" err="1"/>
              <a:t>search?newwindow</a:t>
            </a:r>
            <a:r>
              <a:rPr lang="en-US" sz="1000" dirty="0"/>
              <a:t>=1&amp;biw=1781&amp;bih=764&amp;site=</a:t>
            </a:r>
            <a:r>
              <a:rPr lang="en-US" sz="1000" dirty="0" err="1"/>
              <a:t>imghp&amp;tbm</a:t>
            </a:r>
            <a:r>
              <a:rPr lang="en-US" sz="1000" dirty="0"/>
              <a:t>=</a:t>
            </a:r>
            <a:r>
              <a:rPr lang="en-US" sz="1000" dirty="0" err="1"/>
              <a:t>isch&amp;sa</a:t>
            </a:r>
            <a:r>
              <a:rPr lang="en-US" sz="1000" dirty="0"/>
              <a:t>=1&amp;q=</a:t>
            </a:r>
            <a:r>
              <a:rPr lang="en-US" sz="1000" dirty="0" err="1"/>
              <a:t>information+security+professional&amp;oq</a:t>
            </a:r>
            <a:r>
              <a:rPr lang="en-US" sz="1000" dirty="0"/>
              <a:t>=</a:t>
            </a:r>
            <a:r>
              <a:rPr lang="en-US" sz="1000" dirty="0" err="1"/>
              <a:t>information+security+professional&amp;gs_l</a:t>
            </a:r>
            <a:r>
              <a:rPr lang="en-US" sz="1000" dirty="0"/>
              <a:t>=img.3..0i30k1l2j0i24k1l8.56681.63060.0.63231.41.25.3.12.12.0.168.2550.16j9.25.0....0...1c.1.64.img..1.34.2323...0j0i67k1j0i8i30k1.A9I9hKwRFW8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22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</p:spPr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/>
              <a:t>©Spotlight Infosec LLC</a:t>
            </a:r>
          </a:p>
        </p:txBody>
      </p:sp>
    </p:spTree>
    <p:extLst>
      <p:ext uri="{BB962C8B-B14F-4D97-AF65-F5344CB8AC3E}">
        <p14:creationId xmlns:p14="http://schemas.microsoft.com/office/powerpoint/2010/main" val="2643280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23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969350" y="5939131"/>
            <a:ext cx="877933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https://empowered-partnerships.com/wp-content/uploads/2015/10/92-S-SHUTTERSTOCK_183043784.jpg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</p:spPr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/>
              <a:t>©Spotlight Infosec LLC</a:t>
            </a:r>
          </a:p>
        </p:txBody>
      </p:sp>
      <p:pic>
        <p:nvPicPr>
          <p:cNvPr id="1026" name="Picture 2" descr="https://empowered-partnerships.com/wp-content/uploads/2015/10/92-S-SHUTTERSTOCK_18304378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350" y="250139"/>
            <a:ext cx="7931108" cy="5551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611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1945" y="2184400"/>
            <a:ext cx="112881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CISSP®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</p:spPr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/>
              <a:t>©Spotlight Infosec LLC</a:t>
            </a:r>
          </a:p>
        </p:txBody>
      </p:sp>
    </p:spTree>
    <p:extLst>
      <p:ext uri="{BB962C8B-B14F-4D97-AF65-F5344CB8AC3E}">
        <p14:creationId xmlns:p14="http://schemas.microsoft.com/office/powerpoint/2010/main" val="3594961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25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16087" y="5944573"/>
            <a:ext cx="9675814" cy="253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http://weknowyourdreamz.com/images/happy/happy-03.jpg</a:t>
            </a:r>
          </a:p>
        </p:txBody>
      </p:sp>
      <p:pic>
        <p:nvPicPr>
          <p:cNvPr id="12292" name="Picture 4" descr="http://weknowyourdreamz.com/images/happy/happy-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038" y="423284"/>
            <a:ext cx="9363097" cy="4922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</p:spPr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/>
              <a:t>©Spotlight Infosec LLC</a:t>
            </a:r>
          </a:p>
        </p:txBody>
      </p:sp>
    </p:spTree>
    <p:extLst>
      <p:ext uri="{BB962C8B-B14F-4D97-AF65-F5344CB8AC3E}">
        <p14:creationId xmlns:p14="http://schemas.microsoft.com/office/powerpoint/2010/main" val="2185521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</p:spPr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/>
              <a:t>©Spotlight Infosec LLC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28" y="448047"/>
            <a:ext cx="10257143" cy="5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420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167" y="250595"/>
            <a:ext cx="4470400" cy="5562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4289167" y="5944574"/>
            <a:ext cx="7102734" cy="243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https://www.defcon.org/images/defcon-14/dc-14-receipt-single.pdf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</p:spPr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/>
              <a:t>©Spotlight Infosec LLC</a:t>
            </a:r>
          </a:p>
        </p:txBody>
      </p:sp>
    </p:spTree>
    <p:extLst>
      <p:ext uri="{BB962C8B-B14F-4D97-AF65-F5344CB8AC3E}">
        <p14:creationId xmlns:p14="http://schemas.microsoft.com/office/powerpoint/2010/main" val="3730712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28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43573" y="5944573"/>
            <a:ext cx="91483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http://www.weareunleashed.com/wp-content/uploads/2013/02/021813_1344_HackthePlan1.jpg</a:t>
            </a:r>
          </a:p>
        </p:txBody>
      </p:sp>
      <p:pic>
        <p:nvPicPr>
          <p:cNvPr id="14338" name="Picture 2" descr="http://www.weareunleashed.com/wp-content/uploads/2013/02/021813_1344_HackthePlan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574" y="426911"/>
            <a:ext cx="8620839" cy="5386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</p:spPr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/>
              <a:t>©Spotlight Infosec LLC</a:t>
            </a:r>
          </a:p>
        </p:txBody>
      </p:sp>
    </p:spTree>
    <p:extLst>
      <p:ext uri="{BB962C8B-B14F-4D97-AF65-F5344CB8AC3E}">
        <p14:creationId xmlns:p14="http://schemas.microsoft.com/office/powerpoint/2010/main" val="18652429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29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39849" y="5818059"/>
            <a:ext cx="9675814" cy="253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http://2.bp.blogspot.com/-dMYyWb2DywU/U1LJZdIVGaI/AAAAAAAAALY/y0Gli4FY4Wg/s1600/russian-hacker.jpg</a:t>
            </a:r>
          </a:p>
        </p:txBody>
      </p:sp>
      <p:pic>
        <p:nvPicPr>
          <p:cNvPr id="15362" name="Picture 2" descr="http://2.bp.blogspot.com/-dMYyWb2DywU/U1LJZdIVGaI/AAAAAAAAALY/y0Gli4FY4Wg/s1600/russian-hack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849" y="443638"/>
            <a:ext cx="9515475" cy="523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</p:spPr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/>
              <a:t>©Spotlight Infosec LLC</a:t>
            </a:r>
          </a:p>
        </p:txBody>
      </p:sp>
    </p:spTree>
    <p:extLst>
      <p:ext uri="{BB962C8B-B14F-4D97-AF65-F5344CB8AC3E}">
        <p14:creationId xmlns:p14="http://schemas.microsoft.com/office/powerpoint/2010/main" val="3827108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16087" y="5944573"/>
            <a:ext cx="9675814" cy="253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http://www.google.com/selfdrivingcar/images/home-where.jpg</a:t>
            </a:r>
          </a:p>
        </p:txBody>
      </p:sp>
      <p:pic>
        <p:nvPicPr>
          <p:cNvPr id="2050" name="Picture 2" descr="http://www.google.com/selfdrivingcar/images/home-whe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416" y="339652"/>
            <a:ext cx="9616925" cy="5342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</p:spPr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/>
              <a:t>©Spotlight Infosec LLC</a:t>
            </a:r>
          </a:p>
        </p:txBody>
      </p:sp>
    </p:spTree>
    <p:extLst>
      <p:ext uri="{BB962C8B-B14F-4D97-AF65-F5344CB8AC3E}">
        <p14:creationId xmlns:p14="http://schemas.microsoft.com/office/powerpoint/2010/main" val="3881623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30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16087" y="5944573"/>
            <a:ext cx="9675814" cy="253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http://www.famlii.com/wp-content/uploads/2014/08/Boy-looking-through-telescope-in-desert.jpg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</p:spPr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/>
              <a:t>©Spotlight Infosec LLC</a:t>
            </a:r>
          </a:p>
        </p:txBody>
      </p:sp>
      <p:pic>
        <p:nvPicPr>
          <p:cNvPr id="1026" name="Picture 2" descr="http://www.famlii.com/wp-content/uploads/2014/08/Boy-looking-through-telescope-in-deser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986" y="300345"/>
            <a:ext cx="8517284" cy="5513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8059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Tip #3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97280" y="2654300"/>
            <a:ext cx="10058400" cy="3214794"/>
          </a:xfrm>
        </p:spPr>
        <p:txBody>
          <a:bodyPr>
            <a:normAutofit/>
          </a:bodyPr>
          <a:lstStyle/>
          <a:p>
            <a:pPr algn="ctr"/>
            <a:r>
              <a:rPr lang="en-US" sz="9600" dirty="0"/>
              <a:t>Join a Group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31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</p:spPr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/>
              <a:t>©Spotlight Infosec LLC</a:t>
            </a:r>
          </a:p>
        </p:txBody>
      </p:sp>
    </p:spTree>
    <p:extLst>
      <p:ext uri="{BB962C8B-B14F-4D97-AF65-F5344CB8AC3E}">
        <p14:creationId xmlns:p14="http://schemas.microsoft.com/office/powerpoint/2010/main" val="3412720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35" y="640945"/>
            <a:ext cx="5067595" cy="23181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ontent Placeholder 5"/>
          <p:cNvSpPr txBox="1">
            <a:spLocks/>
          </p:cNvSpPr>
          <p:nvPr/>
        </p:nvSpPr>
        <p:spPr>
          <a:xfrm>
            <a:off x="5667289" y="886702"/>
            <a:ext cx="6061285" cy="1644961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dirty="0"/>
              <a:t>novahackers.com</a:t>
            </a:r>
          </a:p>
          <a:p>
            <a:pPr algn="ctr"/>
            <a:r>
              <a:rPr lang="en-US" sz="4800" dirty="0"/>
              <a:t>Northern VA/DC/MD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</p:spPr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/>
              <a:t>©Spotlight Infosec LLC</a:t>
            </a:r>
          </a:p>
        </p:txBody>
      </p:sp>
      <p:pic>
        <p:nvPicPr>
          <p:cNvPr id="1026" name="Picture 2" descr="http://www.unallocatedspace.org/uas/wp-content/uploads/2011/02/unallocat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18" y="4534016"/>
            <a:ext cx="5309027" cy="80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217322" y="4153684"/>
            <a:ext cx="551125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unallocatedspace.org</a:t>
            </a:r>
          </a:p>
          <a:p>
            <a:pPr algn="ctr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Baltimore, MD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901700" y="3467100"/>
            <a:ext cx="1041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7899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5C512E1-207F-4DA8-9E8B-046AC4C0F84D}" type="slidenum">
              <a:rPr lang="en-US" smtClean="0"/>
              <a:pPr algn="ctr"/>
              <a:t>33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268220" cy="365125"/>
          </a:xfrm>
        </p:spPr>
        <p:txBody>
          <a:bodyPr/>
          <a:lstStyle/>
          <a:p>
            <a:pPr algn="ctr"/>
            <a:r>
              <a:rPr lang="en-US" dirty="0"/>
              <a:t>©Spotlight Infosec LLC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87717" y="212364"/>
            <a:ext cx="9604937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/>
              <a:t>ISSA</a:t>
            </a:r>
          </a:p>
          <a:p>
            <a:pPr algn="ctr"/>
            <a:r>
              <a:rPr lang="en-US" sz="4400" dirty="0"/>
              <a:t>Information Systems Security Association</a:t>
            </a:r>
          </a:p>
          <a:p>
            <a:pPr algn="ctr"/>
            <a:r>
              <a:rPr lang="en-US" sz="3600" dirty="0"/>
              <a:t>http://www.issa.org/?chapterNorthAmerica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534" y="2924001"/>
            <a:ext cx="7237301" cy="1947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48299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5C512E1-207F-4DA8-9E8B-046AC4C0F84D}" type="slidenum">
              <a:rPr lang="en-US" smtClean="0"/>
              <a:pPr algn="ctr"/>
              <a:t>34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268220" cy="365125"/>
          </a:xfrm>
        </p:spPr>
        <p:txBody>
          <a:bodyPr/>
          <a:lstStyle/>
          <a:p>
            <a:pPr algn="ctr"/>
            <a:r>
              <a:rPr lang="en-US" dirty="0"/>
              <a:t>©Spotlight Infosec LLC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pic>
        <p:nvPicPr>
          <p:cNvPr id="2050" name="Picture 2" descr="Aroundtheworld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" b="15527"/>
          <a:stretch/>
        </p:blipFill>
        <p:spPr bwMode="auto">
          <a:xfrm>
            <a:off x="1097280" y="1930399"/>
            <a:ext cx="9534525" cy="3986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84961" y="212364"/>
            <a:ext cx="1101045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/>
              <a:t>OWASP Local Chapters</a:t>
            </a:r>
          </a:p>
          <a:p>
            <a:pPr algn="ctr"/>
            <a:r>
              <a:rPr lang="en-US" sz="4000" dirty="0"/>
              <a:t>www.owasp.org/index.php/OWASP_Local_Chapters</a:t>
            </a:r>
          </a:p>
        </p:txBody>
      </p:sp>
    </p:spTree>
    <p:extLst>
      <p:ext uri="{BB962C8B-B14F-4D97-AF65-F5344CB8AC3E}">
        <p14:creationId xmlns:p14="http://schemas.microsoft.com/office/powerpoint/2010/main" val="39951138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5C512E1-207F-4DA8-9E8B-046AC4C0F84D}" type="slidenum">
              <a:rPr lang="en-US" smtClean="0"/>
              <a:pPr algn="ctr"/>
              <a:t>35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268220" cy="365125"/>
          </a:xfrm>
        </p:spPr>
        <p:txBody>
          <a:bodyPr/>
          <a:lstStyle/>
          <a:p>
            <a:pPr algn="ctr"/>
            <a:r>
              <a:rPr lang="en-US" dirty="0"/>
              <a:t>©Spotlight Infosec LLC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600" y="1364289"/>
            <a:ext cx="7076217" cy="4669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1097280" y="483048"/>
            <a:ext cx="101483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www.meetup.com/topics/information-security/</a:t>
            </a:r>
          </a:p>
        </p:txBody>
      </p:sp>
    </p:spTree>
    <p:extLst>
      <p:ext uri="{BB962C8B-B14F-4D97-AF65-F5344CB8AC3E}">
        <p14:creationId xmlns:p14="http://schemas.microsoft.com/office/powerpoint/2010/main" val="2015882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36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96925" y="1663700"/>
            <a:ext cx="877592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/>
              <a:t>"Everyone knows</a:t>
            </a:r>
          </a:p>
          <a:p>
            <a:pPr algn="ctr"/>
            <a:r>
              <a:rPr lang="en-US" sz="9600" dirty="0"/>
              <a:t>what I know."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</p:spPr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/>
              <a:t>©Spotlight Infosec LLC</a:t>
            </a:r>
          </a:p>
        </p:txBody>
      </p:sp>
    </p:spTree>
    <p:extLst>
      <p:ext uri="{BB962C8B-B14F-4D97-AF65-F5344CB8AC3E}">
        <p14:creationId xmlns:p14="http://schemas.microsoft.com/office/powerpoint/2010/main" val="23821209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37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93343" y="5944573"/>
            <a:ext cx="749855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https://adanders.wp.d.umn.edu/fa15sec3/wp-content/uploads/sites/25/2015/09/billnyequote.jpg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344" y="492181"/>
            <a:ext cx="5321300" cy="5321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</p:spPr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/>
              <a:t>©Spotlight Infosec LLC</a:t>
            </a:r>
          </a:p>
        </p:txBody>
      </p:sp>
    </p:spTree>
    <p:extLst>
      <p:ext uri="{BB962C8B-B14F-4D97-AF65-F5344CB8AC3E}">
        <p14:creationId xmlns:p14="http://schemas.microsoft.com/office/powerpoint/2010/main" val="28404736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5C512E1-207F-4DA8-9E8B-046AC4C0F84D}" type="slidenum">
              <a:rPr lang="en-US" smtClean="0"/>
              <a:pPr algn="ctr"/>
              <a:t>38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876300" y="6459785"/>
            <a:ext cx="2271977" cy="365125"/>
          </a:xfrm>
        </p:spPr>
        <p:txBody>
          <a:bodyPr/>
          <a:lstStyle/>
          <a:p>
            <a:pPr algn="ctr"/>
            <a:r>
              <a:rPr lang="en-US" dirty="0"/>
              <a:t>©Spotlight Infosec LLC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pic>
        <p:nvPicPr>
          <p:cNvPr id="5122" name="Picture 2" descr="https://blog.codinghorror.com/content/images/uploads/2008/01/6a0120a85dcdae970b0120a86db3ea970b-p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623" y="467418"/>
            <a:ext cx="7040835" cy="521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148277" y="5944573"/>
            <a:ext cx="824362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https://blog.codinghorror.com/content/images/uploads/2008/01/6a0120a85dcdae970b0120a86db3ea970b-pi.png</a:t>
            </a:r>
          </a:p>
        </p:txBody>
      </p:sp>
    </p:spTree>
    <p:extLst>
      <p:ext uri="{BB962C8B-B14F-4D97-AF65-F5344CB8AC3E}">
        <p14:creationId xmlns:p14="http://schemas.microsoft.com/office/powerpoint/2010/main" val="2612704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5C512E1-207F-4DA8-9E8B-046AC4C0F84D}" type="slidenum">
              <a:rPr lang="en-US" smtClean="0"/>
              <a:pPr algn="ctr"/>
              <a:t>39</a:t>
            </a:fld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927100" y="6459785"/>
            <a:ext cx="2221177" cy="365125"/>
          </a:xfrm>
        </p:spPr>
        <p:txBody>
          <a:bodyPr/>
          <a:lstStyle/>
          <a:p>
            <a:pPr algn="ctr"/>
            <a:r>
              <a:rPr lang="en-US" dirty="0"/>
              <a:t>©Spotlight Infosec LLC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pic>
        <p:nvPicPr>
          <p:cNvPr id="7170" name="Picture 2" descr="http://www.coastdigital.co.uk/wp-content/uploads/2015/04/hacking-1024x68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517" y="425375"/>
            <a:ext cx="8013700" cy="5337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517517" y="5944573"/>
            <a:ext cx="887438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http://www.coastdigital.co.uk/wp-content/uploads/2015/04/hacking-1024x682.jpg</a:t>
            </a:r>
          </a:p>
        </p:txBody>
      </p:sp>
    </p:spTree>
    <p:extLst>
      <p:ext uri="{BB962C8B-B14F-4D97-AF65-F5344CB8AC3E}">
        <p14:creationId xmlns:p14="http://schemas.microsoft.com/office/powerpoint/2010/main" val="346430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16087" y="5944573"/>
            <a:ext cx="9675814" cy="253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http://www.dailymail.co.uk/video/news/video-1182603/Da-Vinci-surgery-robot-stitches-grape-together.html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</p:spPr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/>
              <a:t>©Spotlight Infosec LLC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087" y="211951"/>
            <a:ext cx="8850270" cy="5312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65415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Tip #4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97280" y="2032000"/>
            <a:ext cx="10058400" cy="3837094"/>
          </a:xfrm>
        </p:spPr>
        <p:txBody>
          <a:bodyPr>
            <a:normAutofit/>
          </a:bodyPr>
          <a:lstStyle/>
          <a:p>
            <a:pPr algn="ctr"/>
            <a:r>
              <a:rPr lang="en-US" sz="9600" dirty="0"/>
              <a:t>Set Goals</a:t>
            </a:r>
          </a:p>
          <a:p>
            <a:pPr algn="ctr"/>
            <a:r>
              <a:rPr lang="en-US" sz="9600" dirty="0"/>
              <a:t>for Yourself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40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</p:spPr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/>
              <a:t>©Spotlight Infosec LLC</a:t>
            </a:r>
          </a:p>
        </p:txBody>
      </p:sp>
    </p:spTree>
    <p:extLst>
      <p:ext uri="{BB962C8B-B14F-4D97-AF65-F5344CB8AC3E}">
        <p14:creationId xmlns:p14="http://schemas.microsoft.com/office/powerpoint/2010/main" val="4698049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41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08025" y="5291208"/>
            <a:ext cx="9675814" cy="253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https://en.wikiquote.org/wiki/Yogi_Berra</a:t>
            </a:r>
          </a:p>
        </p:txBody>
      </p:sp>
      <p:pic>
        <p:nvPicPr>
          <p:cNvPr id="7170" name="Picture 2" descr="https://upload.wikimedia.org/wikipedia/commons/6/6b/Yogi_Berra_19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" y="1023937"/>
            <a:ext cx="3524250" cy="408622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857750" y="1096060"/>
            <a:ext cx="653415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rgbClr val="252525"/>
                </a:solidFill>
                <a:latin typeface="Calibri (Body)"/>
              </a:rPr>
              <a:t>“If you don't know where you're going, you might not get there.”</a:t>
            </a:r>
            <a:endParaRPr lang="en-US" sz="6000" dirty="0">
              <a:latin typeface="Calibri (Body)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</p:spPr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/>
              <a:t>©Spotlight Infosec LLC</a:t>
            </a:r>
          </a:p>
        </p:txBody>
      </p:sp>
    </p:spTree>
    <p:extLst>
      <p:ext uri="{BB962C8B-B14F-4D97-AF65-F5344CB8AC3E}">
        <p14:creationId xmlns:p14="http://schemas.microsoft.com/office/powerpoint/2010/main" val="7233212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Tip #5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68387" y="1892300"/>
            <a:ext cx="10058400" cy="3798994"/>
          </a:xfrm>
        </p:spPr>
        <p:txBody>
          <a:bodyPr>
            <a:noAutofit/>
          </a:bodyPr>
          <a:lstStyle/>
          <a:p>
            <a:pPr algn="ctr"/>
            <a:r>
              <a:rPr lang="en-US" sz="9600" dirty="0"/>
              <a:t>Contribute to</a:t>
            </a:r>
          </a:p>
          <a:p>
            <a:pPr algn="ctr"/>
            <a:r>
              <a:rPr lang="en-US" sz="9600" dirty="0"/>
              <a:t>Open Source Projects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42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</p:spPr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/>
              <a:t>©Spotlight Infosec LLC</a:t>
            </a:r>
          </a:p>
        </p:txBody>
      </p:sp>
    </p:spTree>
    <p:extLst>
      <p:ext uri="{BB962C8B-B14F-4D97-AF65-F5344CB8AC3E}">
        <p14:creationId xmlns:p14="http://schemas.microsoft.com/office/powerpoint/2010/main" val="35703885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60277" y="2057400"/>
            <a:ext cx="86746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I Learned Python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</p:spPr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/>
              <a:t>©Spotlight Infosec LLC</a:t>
            </a:r>
          </a:p>
        </p:txBody>
      </p:sp>
    </p:spTree>
    <p:extLst>
      <p:ext uri="{BB962C8B-B14F-4D97-AF65-F5344CB8AC3E}">
        <p14:creationId xmlns:p14="http://schemas.microsoft.com/office/powerpoint/2010/main" val="42572577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44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93700" y="1003300"/>
            <a:ext cx="11074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"But Micah,</a:t>
            </a:r>
          </a:p>
          <a:p>
            <a:r>
              <a:rPr lang="en-US" sz="9600" dirty="0"/>
              <a:t>        I am not a</a:t>
            </a:r>
          </a:p>
          <a:p>
            <a:pPr algn="r"/>
            <a:r>
              <a:rPr lang="en-US" sz="9600" dirty="0"/>
              <a:t>programmer!"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</p:spPr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/>
              <a:t>©Spotlight Infosec LLC</a:t>
            </a:r>
          </a:p>
        </p:txBody>
      </p:sp>
    </p:spTree>
    <p:extLst>
      <p:ext uri="{BB962C8B-B14F-4D97-AF65-F5344CB8AC3E}">
        <p14:creationId xmlns:p14="http://schemas.microsoft.com/office/powerpoint/2010/main" val="20585603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45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91877" y="800100"/>
            <a:ext cx="114081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https://github.com/</a:t>
            </a:r>
            <a:r>
              <a:rPr lang="en-US" sz="4000" b="1" dirty="0"/>
              <a:t>WebBreacher/offensiveinterview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</p:spPr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/>
              <a:t>©Spotlight Infosec LLC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1877" y="2215021"/>
            <a:ext cx="90013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https://github.com/</a:t>
            </a:r>
            <a:r>
              <a:rPr lang="en-US" sz="4000" b="1" dirty="0"/>
              <a:t>fuzzdb-project/fuzzdb</a:t>
            </a:r>
          </a:p>
        </p:txBody>
      </p:sp>
      <p:sp>
        <p:nvSpPr>
          <p:cNvPr id="4" name="Rectangle 3"/>
          <p:cNvSpPr/>
          <p:nvPr/>
        </p:nvSpPr>
        <p:spPr>
          <a:xfrm>
            <a:off x="591877" y="3629942"/>
            <a:ext cx="101047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https://github.com/</a:t>
            </a:r>
            <a:r>
              <a:rPr lang="en-US" sz="4000" b="1" dirty="0"/>
              <a:t>lockfale/OSINT-Framework</a:t>
            </a:r>
          </a:p>
        </p:txBody>
      </p:sp>
      <p:sp>
        <p:nvSpPr>
          <p:cNvPr id="8" name="Rectangle 7"/>
          <p:cNvSpPr/>
          <p:nvPr/>
        </p:nvSpPr>
        <p:spPr>
          <a:xfrm>
            <a:off x="1552877" y="5014086"/>
            <a:ext cx="948618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i="1" dirty="0"/>
              <a:t>*If you can Notepad, you can contribute!</a:t>
            </a:r>
          </a:p>
        </p:txBody>
      </p:sp>
    </p:spTree>
    <p:extLst>
      <p:ext uri="{BB962C8B-B14F-4D97-AF65-F5344CB8AC3E}">
        <p14:creationId xmlns:p14="http://schemas.microsoft.com/office/powerpoint/2010/main" val="26509278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Tip #6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68387" y="2146300"/>
            <a:ext cx="10058400" cy="3214794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9600" dirty="0"/>
              <a:t>Attend and Participate at</a:t>
            </a:r>
          </a:p>
          <a:p>
            <a:pPr algn="ctr"/>
            <a:r>
              <a:rPr lang="en-US" sz="9600" dirty="0"/>
              <a:t>Infosec Conferences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46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</p:spPr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/>
              <a:t>©Spotlight Infosec LLC</a:t>
            </a:r>
          </a:p>
        </p:txBody>
      </p:sp>
    </p:spTree>
    <p:extLst>
      <p:ext uri="{BB962C8B-B14F-4D97-AF65-F5344CB8AC3E}">
        <p14:creationId xmlns:p14="http://schemas.microsoft.com/office/powerpoint/2010/main" val="27527160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47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</p:spPr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/>
              <a:t>©Spotlight Infosec LLC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834CE0-5F5D-4EA3-999A-87734F3AB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450" y="1191818"/>
            <a:ext cx="4834985" cy="3400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BB2880-45A6-43A8-BA16-4313EFA31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74" y="3898380"/>
            <a:ext cx="5850966" cy="1387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83D73F-F50A-4405-B599-F79D4E3707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54" y="651235"/>
            <a:ext cx="4943475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01299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48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</p:spPr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/>
              <a:t>©Spotlight Infosec LLC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283" y="1054100"/>
            <a:ext cx="8579379" cy="33210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2153868" y="4774569"/>
            <a:ext cx="787420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http://toool.us/resources.html</a:t>
            </a:r>
          </a:p>
        </p:txBody>
      </p:sp>
    </p:spTree>
    <p:extLst>
      <p:ext uri="{BB962C8B-B14F-4D97-AF65-F5344CB8AC3E}">
        <p14:creationId xmlns:p14="http://schemas.microsoft.com/office/powerpoint/2010/main" val="23724454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49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</p:spPr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/>
              <a:t>©Spotlight Infosec LLC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700" y="500278"/>
            <a:ext cx="4371975" cy="5336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2631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8882" y="1358900"/>
            <a:ext cx="114457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I'm a </a:t>
            </a:r>
          </a:p>
          <a:p>
            <a:pPr algn="ctr"/>
            <a:r>
              <a:rPr lang="en-US" sz="9600" dirty="0"/>
              <a:t>Senior Person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</p:spPr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/>
              <a:t>©Spotlight Infosec LLC</a:t>
            </a:r>
          </a:p>
        </p:txBody>
      </p:sp>
    </p:spTree>
    <p:extLst>
      <p:ext uri="{BB962C8B-B14F-4D97-AF65-F5344CB8AC3E}">
        <p14:creationId xmlns:p14="http://schemas.microsoft.com/office/powerpoint/2010/main" val="3842300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50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396799" y="956128"/>
            <a:ext cx="539840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/>
              <a:t>Talk to the</a:t>
            </a:r>
          </a:p>
          <a:p>
            <a:pPr algn="ctr"/>
            <a:r>
              <a:rPr lang="en-US" sz="9600" dirty="0"/>
              <a:t>Speakers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</p:spPr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/>
              <a:t>©Spotlight Infosec LLC</a:t>
            </a:r>
          </a:p>
        </p:txBody>
      </p:sp>
    </p:spTree>
    <p:extLst>
      <p:ext uri="{BB962C8B-B14F-4D97-AF65-F5344CB8AC3E}">
        <p14:creationId xmlns:p14="http://schemas.microsoft.com/office/powerpoint/2010/main" val="11255191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Tip #7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68387" y="2146300"/>
            <a:ext cx="10058400" cy="3214794"/>
          </a:xfrm>
        </p:spPr>
        <p:txBody>
          <a:bodyPr>
            <a:normAutofit/>
          </a:bodyPr>
          <a:lstStyle/>
          <a:p>
            <a:pPr algn="ctr"/>
            <a:r>
              <a:rPr lang="en-US" sz="8800" dirty="0"/>
              <a:t>Blog or Podcast</a:t>
            </a:r>
            <a:endParaRPr lang="en-US" sz="9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51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</p:spPr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/>
              <a:t>©Spotlight Infosec LLC</a:t>
            </a:r>
          </a:p>
        </p:txBody>
      </p:sp>
    </p:spTree>
    <p:extLst>
      <p:ext uri="{BB962C8B-B14F-4D97-AF65-F5344CB8AC3E}">
        <p14:creationId xmlns:p14="http://schemas.microsoft.com/office/powerpoint/2010/main" val="627493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951" y="2175235"/>
            <a:ext cx="9401271" cy="207486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ontent Placeholder 5"/>
          <p:cNvSpPr txBox="1">
            <a:spLocks/>
          </p:cNvSpPr>
          <p:nvPr/>
        </p:nvSpPr>
        <p:spPr>
          <a:xfrm>
            <a:off x="800100" y="4729310"/>
            <a:ext cx="10942636" cy="1251261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https://webbreacher.com/2014/10/08/top-5-ctf-tips-from-a-ctf-virgin/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318" y="620049"/>
            <a:ext cx="9542538" cy="1379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</p:spPr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/>
              <a:t>©Spotlight Infosec LLC</a:t>
            </a:r>
          </a:p>
        </p:txBody>
      </p:sp>
    </p:spTree>
    <p:extLst>
      <p:ext uri="{BB962C8B-B14F-4D97-AF65-F5344CB8AC3E}">
        <p14:creationId xmlns:p14="http://schemas.microsoft.com/office/powerpoint/2010/main" val="3762895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53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</p:spPr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/>
              <a:t>©Spotlight Infosec LLC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15E7BB-515E-4A09-BE37-F8FB4BCDD21D}"/>
              </a:ext>
            </a:extLst>
          </p:cNvPr>
          <p:cNvSpPr/>
          <p:nvPr/>
        </p:nvSpPr>
        <p:spPr>
          <a:xfrm>
            <a:off x="2479144" y="231311"/>
            <a:ext cx="72337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https://room362.com/start/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D13657-8B99-4CAC-A108-6E69F04B2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393" y="1385634"/>
            <a:ext cx="10253214" cy="464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86726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Tip #8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68387" y="2146300"/>
            <a:ext cx="10058400" cy="3214794"/>
          </a:xfrm>
        </p:spPr>
        <p:txBody>
          <a:bodyPr>
            <a:normAutofit/>
          </a:bodyPr>
          <a:lstStyle/>
          <a:p>
            <a:pPr algn="ctr"/>
            <a:r>
              <a:rPr lang="en-US" sz="9600" dirty="0"/>
              <a:t>Volunteer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54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</p:spPr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/>
              <a:t>©Spotlight Infosec LLC</a:t>
            </a:r>
          </a:p>
        </p:txBody>
      </p:sp>
    </p:spTree>
    <p:extLst>
      <p:ext uri="{BB962C8B-B14F-4D97-AF65-F5344CB8AC3E}">
        <p14:creationId xmlns:p14="http://schemas.microsoft.com/office/powerpoint/2010/main" val="40644596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55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</p:spPr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/>
              <a:t>©Spotlight Infosec LLC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951" y="1042692"/>
            <a:ext cx="3324225" cy="22860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593B54-E728-45A7-8180-6C32D8107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62" y="648669"/>
            <a:ext cx="6880695" cy="3074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36116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Tip #9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68387" y="2146300"/>
            <a:ext cx="10058400" cy="3214794"/>
          </a:xfrm>
        </p:spPr>
        <p:txBody>
          <a:bodyPr>
            <a:normAutofit/>
          </a:bodyPr>
          <a:lstStyle/>
          <a:p>
            <a:pPr algn="ctr"/>
            <a:r>
              <a:rPr lang="en-US" sz="9600" dirty="0"/>
              <a:t>Ask for and</a:t>
            </a:r>
          </a:p>
          <a:p>
            <a:pPr algn="ctr"/>
            <a:r>
              <a:rPr lang="en-US" sz="9600" dirty="0"/>
              <a:t>Take Feedback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56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</p:spPr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/>
              <a:t>©Spotlight Infosec LLC</a:t>
            </a:r>
          </a:p>
        </p:txBody>
      </p:sp>
    </p:spTree>
    <p:extLst>
      <p:ext uri="{BB962C8B-B14F-4D97-AF65-F5344CB8AC3E}">
        <p14:creationId xmlns:p14="http://schemas.microsoft.com/office/powerpoint/2010/main" val="8435018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57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</p:spPr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/>
              <a:t>©Spotlight Infosec LLC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6993" y="829128"/>
            <a:ext cx="1127379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"Most people do not </a:t>
            </a:r>
            <a:r>
              <a:rPr lang="en-US" sz="6000" b="1" dirty="0"/>
              <a:t>listen</a:t>
            </a:r>
          </a:p>
          <a:p>
            <a:r>
              <a:rPr lang="en-US" sz="6000" dirty="0"/>
              <a:t>with the intent to </a:t>
            </a:r>
            <a:r>
              <a:rPr lang="en-US" sz="6000" b="1" dirty="0"/>
              <a:t>understand</a:t>
            </a:r>
            <a:r>
              <a:rPr lang="en-US" sz="6000" dirty="0"/>
              <a:t>;</a:t>
            </a:r>
          </a:p>
          <a:p>
            <a:r>
              <a:rPr lang="en-US" sz="6000" dirty="0"/>
              <a:t>they listen with the intent to </a:t>
            </a:r>
            <a:r>
              <a:rPr lang="en-US" sz="6000" b="1" dirty="0"/>
              <a:t>reply</a:t>
            </a:r>
            <a:r>
              <a:rPr lang="en-US" sz="6000" dirty="0"/>
              <a:t>."</a:t>
            </a:r>
            <a:endParaRPr lang="en-US" sz="4000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596993" y="4321628"/>
            <a:ext cx="81522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/>
              <a:t>Stephen R. Covey</a:t>
            </a:r>
          </a:p>
          <a:p>
            <a:r>
              <a:rPr lang="en-US" sz="4000" i="1" dirty="0"/>
              <a:t>The 7 Habits of Highly Effective People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9550919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58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</p:spPr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/>
              <a:t>©Spotlight Infosec LLC</a:t>
            </a:r>
          </a:p>
        </p:txBody>
      </p:sp>
      <p:pic>
        <p:nvPicPr>
          <p:cNvPr id="11266" name="Picture 2" descr="Female, Woman, Stick Figure, Symbol, Silhouette, Wome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18" y="1371714"/>
            <a:ext cx="1351508" cy="265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emale, Woman, Stick Figure, Symbol, Silhouette, Wome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8" y="1371714"/>
            <a:ext cx="1351508" cy="265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emale, Woman, Stick Figure, Symbol, Silhouette, Wome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818" y="1371714"/>
            <a:ext cx="1351508" cy="265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053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http://www.clipartbest.com/cliparts/pc5/ep8/pc5ep8LKi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389" y="1334130"/>
            <a:ext cx="2722978" cy="27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59</a:t>
            </a:fld>
            <a:endParaRPr lang="en-US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419100" y="4813300"/>
            <a:ext cx="11429999" cy="1130299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https://webbreacher.com/2015/06/03/we-are-running-away-from-security/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</p:spPr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/>
              <a:t>©Spotlight Infosec LLC</a:t>
            </a:r>
          </a:p>
        </p:txBody>
      </p:sp>
      <p:pic>
        <p:nvPicPr>
          <p:cNvPr id="11266" name="Picture 2" descr="Female, Woman, Stick Figure, Symbol, Silhouette, Wome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18" y="1371714"/>
            <a:ext cx="1351508" cy="265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emale, Woman, Stick Figure, Symbol, Silhouette, Wome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8" y="1371714"/>
            <a:ext cx="1351508" cy="265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emale, Woman, Stick Figure, Symbol, Silhouette, Wome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818" y="1371714"/>
            <a:ext cx="1351508" cy="265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/>
          <p:cNvSpPr/>
          <p:nvPr/>
        </p:nvSpPr>
        <p:spPr>
          <a:xfrm>
            <a:off x="4762500" y="2049217"/>
            <a:ext cx="2019300" cy="1130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Female, Woman, Stick Figure, Symbol, Silhouette, Wome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974" y="1371714"/>
            <a:ext cx="1351508" cy="265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emale, Woman, Stick Figure, Symbol, Silhouette, Wome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274" y="1371714"/>
            <a:ext cx="1351508" cy="265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/>
          <p:cNvSpPr/>
          <p:nvPr/>
        </p:nvSpPr>
        <p:spPr>
          <a:xfrm rot="5400000">
            <a:off x="8444798" y="370744"/>
            <a:ext cx="926158" cy="727107"/>
          </a:xfrm>
          <a:prstGeom prst="rightArrow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307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8882" y="1663700"/>
            <a:ext cx="114457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People ask me,</a:t>
            </a:r>
          </a:p>
          <a:p>
            <a:pPr algn="ctr"/>
            <a:r>
              <a:rPr lang="en-US" sz="9600" dirty="0"/>
              <a:t>“How do I cyber?”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</p:spPr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/>
              <a:t>©Spotlight Infosec LLC</a:t>
            </a:r>
          </a:p>
        </p:txBody>
      </p:sp>
    </p:spTree>
    <p:extLst>
      <p:ext uri="{BB962C8B-B14F-4D97-AF65-F5344CB8AC3E}">
        <p14:creationId xmlns:p14="http://schemas.microsoft.com/office/powerpoint/2010/main" val="30158849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60</a:t>
            </a:fld>
            <a:endParaRPr lang="en-US" dirty="0"/>
          </a:p>
        </p:txBody>
      </p:sp>
      <p:pic>
        <p:nvPicPr>
          <p:cNvPr id="1026" name="Picture 2" descr="https://3.bp.blogspot.com/-WMVXvbToWjc/VoKBSI_4KRI/AAAAAAAARTk/fEeMhQSaMDg/s1600/dunning-kruger-00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54" y="154746"/>
            <a:ext cx="11613984" cy="580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073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Tip #10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68387" y="2146300"/>
            <a:ext cx="10058400" cy="3214794"/>
          </a:xfrm>
        </p:spPr>
        <p:txBody>
          <a:bodyPr>
            <a:normAutofit/>
          </a:bodyPr>
          <a:lstStyle/>
          <a:p>
            <a:pPr algn="ctr"/>
            <a:r>
              <a:rPr lang="en-US" sz="9600" dirty="0"/>
              <a:t>Track Your</a:t>
            </a:r>
          </a:p>
          <a:p>
            <a:pPr algn="ctr"/>
            <a:r>
              <a:rPr lang="en-US" sz="9600" dirty="0"/>
              <a:t>Progress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61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</p:spPr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/>
              <a:t>©Spotlight Infosec LLC</a:t>
            </a:r>
          </a:p>
        </p:txBody>
      </p:sp>
    </p:spTree>
    <p:extLst>
      <p:ext uri="{BB962C8B-B14F-4D97-AF65-F5344CB8AC3E}">
        <p14:creationId xmlns:p14="http://schemas.microsoft.com/office/powerpoint/2010/main" val="9193174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62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34" y="330955"/>
            <a:ext cx="2997761" cy="58167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</p:spPr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/>
              <a:t>©Spotlight Infosec LLC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4D5385-5E5B-4A92-A355-1A5302FDC8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276" y="330955"/>
            <a:ext cx="5431449" cy="5656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765D50B-99B6-4975-9EBD-95D5D2BEEF09}"/>
              </a:ext>
            </a:extLst>
          </p:cNvPr>
          <p:cNvSpPr/>
          <p:nvPr/>
        </p:nvSpPr>
        <p:spPr>
          <a:xfrm>
            <a:off x="3977295" y="2677298"/>
            <a:ext cx="1723981" cy="9633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3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Tip #11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68387" y="2146300"/>
            <a:ext cx="10058400" cy="3214794"/>
          </a:xfrm>
        </p:spPr>
        <p:txBody>
          <a:bodyPr>
            <a:normAutofit/>
          </a:bodyPr>
          <a:lstStyle/>
          <a:p>
            <a:pPr algn="ctr"/>
            <a:r>
              <a:rPr lang="en-US" sz="9600" dirty="0"/>
              <a:t>Join Twitter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63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</p:spPr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/>
              <a:t>©Spotlight Infosec LLC</a:t>
            </a:r>
          </a:p>
        </p:txBody>
      </p:sp>
    </p:spTree>
    <p:extLst>
      <p:ext uri="{BB962C8B-B14F-4D97-AF65-F5344CB8AC3E}">
        <p14:creationId xmlns:p14="http://schemas.microsoft.com/office/powerpoint/2010/main" val="9645103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64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051650" y="800100"/>
            <a:ext cx="809189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/>
              <a:t>#infosec</a:t>
            </a:r>
          </a:p>
          <a:p>
            <a:pPr algn="ctr"/>
            <a:r>
              <a:rPr lang="en-US" sz="9600" dirty="0"/>
              <a:t>@</a:t>
            </a:r>
            <a:r>
              <a:rPr lang="en-US" sz="9600" dirty="0" err="1"/>
              <a:t>WebBreacher</a:t>
            </a:r>
            <a:endParaRPr lang="en-US" sz="9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</p:spPr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/>
              <a:t>©Spotlight Infosec LLC</a:t>
            </a:r>
          </a:p>
        </p:txBody>
      </p:sp>
    </p:spTree>
    <p:extLst>
      <p:ext uri="{BB962C8B-B14F-4D97-AF65-F5344CB8AC3E}">
        <p14:creationId xmlns:p14="http://schemas.microsoft.com/office/powerpoint/2010/main" val="10121101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Community Tip #12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68387" y="2171700"/>
            <a:ext cx="10058400" cy="3809552"/>
          </a:xfrm>
        </p:spPr>
        <p:txBody>
          <a:bodyPr>
            <a:noAutofit/>
          </a:bodyPr>
          <a:lstStyle/>
          <a:p>
            <a:pPr algn="ctr"/>
            <a:r>
              <a:rPr lang="en-US" sz="9600" dirty="0"/>
              <a:t>Realize Not Everyone is Like You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65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</p:spPr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/>
              <a:t>©Spotlight Infosec LLC</a:t>
            </a:r>
          </a:p>
        </p:txBody>
      </p:sp>
    </p:spTree>
    <p:extLst>
      <p:ext uri="{BB962C8B-B14F-4D97-AF65-F5344CB8AC3E}">
        <p14:creationId xmlns:p14="http://schemas.microsoft.com/office/powerpoint/2010/main" val="41985103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66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49300" y="800100"/>
            <a:ext cx="1128117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How do you infosec?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7200" dirty="0"/>
              <a:t> Hobbyist?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7200" dirty="0"/>
              <a:t> Worker?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7200" dirty="0"/>
              <a:t> Immersed/Lifestyle?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</p:spPr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/>
              <a:t>©Spotlight Infosec LLC</a:t>
            </a:r>
          </a:p>
        </p:txBody>
      </p:sp>
    </p:spTree>
    <p:extLst>
      <p:ext uri="{BB962C8B-B14F-4D97-AF65-F5344CB8AC3E}">
        <p14:creationId xmlns:p14="http://schemas.microsoft.com/office/powerpoint/2010/main" val="24235307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67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49300" y="800100"/>
            <a:ext cx="1128117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/>
              <a:t>We need and welcome</a:t>
            </a:r>
          </a:p>
          <a:p>
            <a:pPr algn="ctr"/>
            <a:r>
              <a:rPr lang="en-US" sz="8800" b="1" u="sng" dirty="0"/>
              <a:t>all</a:t>
            </a:r>
            <a:r>
              <a:rPr lang="en-US" sz="8800" dirty="0"/>
              <a:t> people in the</a:t>
            </a:r>
          </a:p>
          <a:p>
            <a:pPr algn="ctr"/>
            <a:r>
              <a:rPr lang="en-US" sz="8800" dirty="0"/>
              <a:t>infosec community.</a:t>
            </a:r>
            <a:endParaRPr lang="en-US" sz="6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</p:spPr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/>
              <a:t>©Spotlight Infosec LLC</a:t>
            </a:r>
          </a:p>
        </p:txBody>
      </p:sp>
    </p:spTree>
    <p:extLst>
      <p:ext uri="{BB962C8B-B14F-4D97-AF65-F5344CB8AC3E}">
        <p14:creationId xmlns:p14="http://schemas.microsoft.com/office/powerpoint/2010/main" val="31854259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06500" y="286603"/>
            <a:ext cx="9605010" cy="780197"/>
          </a:xfrm>
        </p:spPr>
        <p:txBody>
          <a:bodyPr>
            <a:noAutofit/>
          </a:bodyPr>
          <a:lstStyle/>
          <a:p>
            <a:r>
              <a:rPr lang="en-US" sz="5400" b="1" dirty="0"/>
              <a:t>How to Join the Infosec Community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68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</p:spPr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3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/>
              <a:t>©Spotlight Infosec LLC</a:t>
            </a:r>
          </a:p>
        </p:txBody>
      </p:sp>
      <p:sp>
        <p:nvSpPr>
          <p:cNvPr id="4" name="Rectangle 3"/>
          <p:cNvSpPr/>
          <p:nvPr/>
        </p:nvSpPr>
        <p:spPr>
          <a:xfrm>
            <a:off x="825500" y="1447800"/>
            <a:ext cx="10840982" cy="50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825499" y="1219201"/>
            <a:ext cx="4937758" cy="474279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600" dirty="0"/>
              <a:t>Get Experience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Take Control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Join a Group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Set Goals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Contribute to FOSS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3600" dirty="0"/>
              <a:t>Attend and Participate at Infosec Conferences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5829300" y="1219202"/>
            <a:ext cx="5837183" cy="4742790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7"/>
            </a:pPr>
            <a:r>
              <a:rPr lang="en-US" sz="3600" dirty="0"/>
              <a:t>Blog / Vlog / Podcast</a:t>
            </a:r>
          </a:p>
          <a:p>
            <a:pPr marL="742950" indent="-742950">
              <a:buFont typeface="+mj-lt"/>
              <a:buAutoNum type="arabicPeriod" startAt="7"/>
            </a:pPr>
            <a:r>
              <a:rPr lang="en-US" sz="3600" dirty="0"/>
              <a:t>Volunteer</a:t>
            </a:r>
          </a:p>
          <a:p>
            <a:pPr marL="742950" indent="-742950">
              <a:buFont typeface="+mj-lt"/>
              <a:buAutoNum type="arabicPeriod" startAt="7"/>
            </a:pPr>
            <a:r>
              <a:rPr lang="en-US" sz="3600" dirty="0"/>
              <a:t>Share Knowledge</a:t>
            </a:r>
          </a:p>
          <a:p>
            <a:pPr marL="742950" indent="-742950">
              <a:buFont typeface="+mj-lt"/>
              <a:buAutoNum type="arabicPeriod" startAt="7"/>
            </a:pPr>
            <a:r>
              <a:rPr lang="en-US" sz="3600" dirty="0"/>
              <a:t>Track Your Progress</a:t>
            </a:r>
          </a:p>
          <a:p>
            <a:pPr marL="742950" indent="-742950">
              <a:buFont typeface="+mj-lt"/>
              <a:buAutoNum type="arabicPeriod" startAt="7"/>
            </a:pPr>
            <a:r>
              <a:rPr lang="en-US" sz="3600" dirty="0"/>
              <a:t>Join Twitter</a:t>
            </a:r>
          </a:p>
          <a:p>
            <a:pPr marL="742950" indent="-742950">
              <a:buFont typeface="+mj-lt"/>
              <a:buAutoNum type="arabicPeriod" startAt="7"/>
            </a:pPr>
            <a:r>
              <a:rPr lang="en-US" sz="3600" dirty="0"/>
              <a:t>Not Everyone is Like You   (</a:t>
            </a:r>
            <a:r>
              <a:rPr lang="en-US" sz="3600" i="1" dirty="0"/>
              <a:t>and that's a good thing!</a:t>
            </a:r>
            <a:r>
              <a:rPr lang="en-US" sz="3600" dirty="0"/>
              <a:t>)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825500" y="1066800"/>
            <a:ext cx="1041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888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4704" y="987425"/>
            <a:ext cx="114457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Infosec Industry</a:t>
            </a:r>
          </a:p>
          <a:p>
            <a:pPr algn="ctr"/>
            <a:r>
              <a:rPr lang="en-US" sz="9600" dirty="0"/>
              <a:t>vs.</a:t>
            </a:r>
          </a:p>
          <a:p>
            <a:pPr algn="ctr"/>
            <a:r>
              <a:rPr lang="en-US" sz="9600" dirty="0"/>
              <a:t>Infosec Community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</p:spPr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/>
              <a:t>©Spotlight Infosec LLC</a:t>
            </a:r>
          </a:p>
        </p:txBody>
      </p:sp>
    </p:spTree>
    <p:extLst>
      <p:ext uri="{BB962C8B-B14F-4D97-AF65-F5344CB8AC3E}">
        <p14:creationId xmlns:p14="http://schemas.microsoft.com/office/powerpoint/2010/main" val="320632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39682" y="1168400"/>
            <a:ext cx="1144576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In the DC Area,</a:t>
            </a:r>
          </a:p>
          <a:p>
            <a:pPr algn="ctr"/>
            <a:r>
              <a:rPr lang="en-US" sz="9600" dirty="0"/>
              <a:t>More </a:t>
            </a:r>
            <a:r>
              <a:rPr lang="en-US" sz="9600" dirty="0" err="1"/>
              <a:t>infosec</a:t>
            </a:r>
            <a:r>
              <a:rPr lang="en-US" sz="9600" dirty="0"/>
              <a:t> Jobs than People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</p:spPr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/>
              <a:t>©Spotlight Infosec LLC</a:t>
            </a:r>
          </a:p>
        </p:txBody>
      </p:sp>
    </p:spTree>
    <p:extLst>
      <p:ext uri="{BB962C8B-B14F-4D97-AF65-F5344CB8AC3E}">
        <p14:creationId xmlns:p14="http://schemas.microsoft.com/office/powerpoint/2010/main" val="573304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/>
          <a:lstStyle/>
          <a:p>
            <a:fld id="{95C512E1-207F-4DA8-9E8B-046AC4C0F84D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39682" y="1168400"/>
            <a:ext cx="114457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But some jobs</a:t>
            </a:r>
          </a:p>
          <a:p>
            <a:pPr algn="ctr"/>
            <a:r>
              <a:rPr lang="en-US" sz="9600" dirty="0"/>
              <a:t>require experience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459892" y="6459785"/>
            <a:ext cx="6128951" cy="365125"/>
          </a:xfrm>
        </p:spPr>
        <p:txBody>
          <a:bodyPr/>
          <a:lstStyle/>
          <a:p>
            <a:r>
              <a:rPr lang="en-US"/>
              <a:t>Micah Hoffman  -  @WebBreacher  -  webbreacher.com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</p:spPr>
        <p:txBody>
          <a:bodyPr/>
          <a:lstStyle/>
          <a:p>
            <a:r>
              <a:rPr lang="en-US" dirty="0"/>
              <a:t>©Spotlight Infosec LLC</a:t>
            </a:r>
          </a:p>
        </p:txBody>
      </p:sp>
    </p:spTree>
    <p:extLst>
      <p:ext uri="{BB962C8B-B14F-4D97-AF65-F5344CB8AC3E}">
        <p14:creationId xmlns:p14="http://schemas.microsoft.com/office/powerpoint/2010/main" val="132229612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984</TotalTime>
  <Words>1815</Words>
  <Application>Microsoft Office PowerPoint</Application>
  <PresentationFormat>Widescreen</PresentationFormat>
  <Paragraphs>342</Paragraphs>
  <Slides>68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Arial</vt:lpstr>
      <vt:lpstr>Calibri</vt:lpstr>
      <vt:lpstr>Calibri (Body)</vt:lpstr>
      <vt:lpstr>Calibri Light</vt:lpstr>
      <vt:lpstr>Retrospect</vt:lpstr>
      <vt:lpstr>How to Join the Infosec Community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Community Tip #1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Community Tip #2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Community Tip #3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Community Tip #4</vt:lpstr>
      <vt:lpstr>PowerPoint Presentation</vt:lpstr>
      <vt:lpstr>Community Tip #5</vt:lpstr>
      <vt:lpstr>PowerPoint Presentation</vt:lpstr>
      <vt:lpstr>PowerPoint Presentation</vt:lpstr>
      <vt:lpstr>PowerPoint Presentation</vt:lpstr>
      <vt:lpstr>Community Tip #6</vt:lpstr>
      <vt:lpstr>PowerPoint Presentation</vt:lpstr>
      <vt:lpstr>PowerPoint Presentation</vt:lpstr>
      <vt:lpstr>PowerPoint Presentation</vt:lpstr>
      <vt:lpstr>PowerPoint Presentation</vt:lpstr>
      <vt:lpstr>Community Tip #7</vt:lpstr>
      <vt:lpstr>PowerPoint Presentation</vt:lpstr>
      <vt:lpstr>PowerPoint Presentation</vt:lpstr>
      <vt:lpstr>Community Tip #8</vt:lpstr>
      <vt:lpstr>PowerPoint Presentation</vt:lpstr>
      <vt:lpstr>Community Tip #9</vt:lpstr>
      <vt:lpstr>PowerPoint Presentation</vt:lpstr>
      <vt:lpstr>PowerPoint Presentation</vt:lpstr>
      <vt:lpstr>PowerPoint Presentation</vt:lpstr>
      <vt:lpstr>PowerPoint Presentation</vt:lpstr>
      <vt:lpstr>Community Tip #10</vt:lpstr>
      <vt:lpstr>PowerPoint Presentation</vt:lpstr>
      <vt:lpstr>Community Tip #11</vt:lpstr>
      <vt:lpstr>PowerPoint Presentation</vt:lpstr>
      <vt:lpstr>Community Tip #12</vt:lpstr>
      <vt:lpstr>PowerPoint Presentation</vt:lpstr>
      <vt:lpstr>PowerPoint Presentation</vt:lpstr>
      <vt:lpstr>How to Join the Infosec Community</vt:lpstr>
    </vt:vector>
  </TitlesOfParts>
  <Company>Booz Allen Hamilton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Micah Hoffman</dc:creator>
  <cp:lastModifiedBy>Micah Hoffman</cp:lastModifiedBy>
  <cp:revision>252</cp:revision>
  <dcterms:created xsi:type="dcterms:W3CDTF">2016-04-23T21:28:55Z</dcterms:created>
  <dcterms:modified xsi:type="dcterms:W3CDTF">2017-11-14T01:37:29Z</dcterms:modified>
</cp:coreProperties>
</file>